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.xml" ContentType="application/vnd.openxmlformats-officedocument.presentationml.slide+xml"/>
  <Override PartName="/ppt/slides/slide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9" r:id="rId3"/>
    <p:sldId id="276" r:id="rId4"/>
    <p:sldId id="258" r:id="rId5"/>
    <p:sldId id="272" r:id="rId6"/>
    <p:sldId id="263" r:id="rId7"/>
    <p:sldId id="265" r:id="rId8"/>
    <p:sldId id="261" r:id="rId9"/>
    <p:sldId id="268" r:id="rId10"/>
    <p:sldId id="269" r:id="rId11"/>
    <p:sldId id="270" r:id="rId12"/>
    <p:sldId id="271" r:id="rId13"/>
    <p:sldId id="274" r:id="rId14"/>
    <p:sldId id="275" r:id="rId15"/>
    <p:sldId id="273" r:id="rId16"/>
    <p:sldId id="266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59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2/19/2019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hange.org/p/minister-of-education-rob-fleming-and-premier-john-horgan-replace-rutland-middle-school" TargetMode="Externa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hyperlink" Target="http://fixourschools.ca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search-bcarchives.royalbcmuseum.bc.ca/rutland-high-school-2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search-bcarchives.royalbcmuseum.bc.ca/rutland-high-school-3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search-bcarchives.royalbcmuseum.bc.ca/rutland-high-school-4" TargetMode="External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800"/>
            <a:ext cx="10086882" cy="1734672"/>
          </a:xfrm>
        </p:spPr>
        <p:txBody>
          <a:bodyPr>
            <a:normAutofit/>
          </a:bodyPr>
          <a:lstStyle/>
          <a:p>
            <a:r>
              <a:rPr lang="en-CA" dirty="0" smtClean="0"/>
              <a:t>Rutland middle School (RMS)</a:t>
            </a:r>
            <a:br>
              <a:rPr lang="en-CA" dirty="0" smtClean="0"/>
            </a:br>
            <a:r>
              <a:rPr lang="en-CA" dirty="0" smtClean="0"/>
              <a:t>FUTURE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 smtClean="0"/>
              <a:t>Rutland Middle School (RMS) Parent Advisory Committee (PAC) Meeting </a:t>
            </a:r>
          </a:p>
          <a:p>
            <a:r>
              <a:rPr lang="en-CA" dirty="0" smtClean="0"/>
              <a:t>TUESDAY FEBRUARY 19</a:t>
            </a:r>
            <a:r>
              <a:rPr lang="en-CA" baseline="30000" dirty="0" smtClean="0"/>
              <a:t>th</a:t>
            </a:r>
            <a:r>
              <a:rPr lang="en-CA" dirty="0" smtClean="0"/>
              <a:t>, 2019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5313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8222" y="443754"/>
            <a:ext cx="10999693" cy="712694"/>
          </a:xfrm>
        </p:spPr>
        <p:txBody>
          <a:bodyPr/>
          <a:lstStyle/>
          <a:p>
            <a:r>
              <a:rPr lang="en-CA" b="1" u="sng" dirty="0" smtClean="0"/>
              <a:t>RMS PAC involvement</a:t>
            </a:r>
            <a:endParaRPr lang="en-CA" b="1" u="sng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8223" y="1156448"/>
            <a:ext cx="10999693" cy="5419164"/>
          </a:xfrm>
        </p:spPr>
        <p:txBody>
          <a:bodyPr>
            <a:normAutofit/>
          </a:bodyPr>
          <a:lstStyle/>
          <a:p>
            <a:r>
              <a:rPr lang="en-CA" sz="2000" dirty="0" smtClean="0">
                <a:solidFill>
                  <a:schemeClr val="tx1"/>
                </a:solidFill>
              </a:rPr>
              <a:t>This year the PAC decided to speak up and begin advocating for RMS to be replaced. </a:t>
            </a:r>
          </a:p>
          <a:p>
            <a:r>
              <a:rPr lang="en-CA" sz="2000" dirty="0" smtClean="0">
                <a:solidFill>
                  <a:schemeClr val="tx1"/>
                </a:solidFill>
              </a:rPr>
              <a:t>70 years old is too old.</a:t>
            </a:r>
          </a:p>
          <a:p>
            <a:r>
              <a:rPr lang="en-CA" sz="2000" b="1" u="sng" dirty="0" smtClean="0">
                <a:solidFill>
                  <a:schemeClr val="tx1"/>
                </a:solidFill>
              </a:rPr>
              <a:t>RMS PAC vision for the future of RMS: </a:t>
            </a:r>
          </a:p>
          <a:p>
            <a:r>
              <a:rPr lang="en-CA" sz="2000" i="1" dirty="0" smtClean="0">
                <a:solidFill>
                  <a:schemeClr val="tx1"/>
                </a:solidFill>
              </a:rPr>
              <a:t>To </a:t>
            </a:r>
            <a:r>
              <a:rPr lang="en-CA" sz="2000" i="1" dirty="0">
                <a:solidFill>
                  <a:schemeClr val="tx1"/>
                </a:solidFill>
              </a:rPr>
              <a:t>advocate for an environment that supports education, contributes positively to </a:t>
            </a:r>
            <a:r>
              <a:rPr lang="en-CA" sz="2000" i="1" dirty="0" smtClean="0">
                <a:solidFill>
                  <a:schemeClr val="tx1"/>
                </a:solidFill>
              </a:rPr>
              <a:t>health</a:t>
            </a:r>
            <a:r>
              <a:rPr lang="en-CA" sz="2000" i="1" dirty="0">
                <a:solidFill>
                  <a:schemeClr val="tx1"/>
                </a:solidFill>
              </a:rPr>
              <a:t>, </a:t>
            </a:r>
            <a:r>
              <a:rPr lang="en-CA" sz="2000" i="1" dirty="0" smtClean="0">
                <a:solidFill>
                  <a:schemeClr val="tx1"/>
                </a:solidFill>
              </a:rPr>
              <a:t>safety, inclusiveness </a:t>
            </a:r>
            <a:r>
              <a:rPr lang="en-CA" sz="2000" i="1" dirty="0">
                <a:solidFill>
                  <a:schemeClr val="tx1"/>
                </a:solidFill>
              </a:rPr>
              <a:t>and ensures students feel valued as individuals in the larger community.   </a:t>
            </a:r>
            <a:endParaRPr lang="en-CA" sz="2000" i="1" dirty="0" smtClean="0">
              <a:solidFill>
                <a:schemeClr val="tx1"/>
              </a:solidFill>
            </a:endParaRPr>
          </a:p>
          <a:p>
            <a:r>
              <a:rPr lang="en-CA" sz="2000" b="1" i="1" u="sng" dirty="0" smtClean="0">
                <a:solidFill>
                  <a:schemeClr val="tx1"/>
                </a:solidFill>
              </a:rPr>
              <a:t>Actions taken: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chemeClr val="tx1"/>
                </a:solidFill>
              </a:rPr>
              <a:t>L</a:t>
            </a:r>
            <a:r>
              <a:rPr lang="en-CA" sz="2000" dirty="0" smtClean="0">
                <a:solidFill>
                  <a:schemeClr val="tx1"/>
                </a:solidFill>
              </a:rPr>
              <a:t>etters to the M of E advocating for our replacement due to the many deficiencies that a 70 year old building has.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 smtClean="0">
                <a:solidFill>
                  <a:schemeClr val="tx1"/>
                </a:solidFill>
              </a:rPr>
              <a:t>MLA &amp; MP lobbying, Media Involvement, School District Board Meetings, School District Meetings with staff and School District Trustee Involvement.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 smtClean="0">
                <a:solidFill>
                  <a:schemeClr val="tx1"/>
                </a:solidFill>
              </a:rPr>
              <a:t>Online Petition</a:t>
            </a:r>
            <a:r>
              <a:rPr lang="en-CA" sz="2000" dirty="0">
                <a:solidFill>
                  <a:schemeClr val="tx1"/>
                </a:solidFill>
              </a:rPr>
              <a:t>: </a:t>
            </a:r>
            <a:r>
              <a:rPr lang="en-CA" sz="2000" dirty="0">
                <a:solidFill>
                  <a:schemeClr val="tx1"/>
                </a:solidFill>
                <a:hlinkClick r:id="rId2"/>
              </a:rPr>
              <a:t>https://</a:t>
            </a:r>
            <a:r>
              <a:rPr lang="en-CA" sz="2000" dirty="0" smtClean="0">
                <a:solidFill>
                  <a:schemeClr val="tx1"/>
                </a:solidFill>
                <a:hlinkClick r:id="rId2"/>
              </a:rPr>
              <a:t>www.change.org/p/minister-of-education-rob-fleming-and-premier-john-horgan-replace-rutland-middle-school</a:t>
            </a:r>
            <a:r>
              <a:rPr lang="en-CA" sz="2000" dirty="0" smtClean="0">
                <a:solidFill>
                  <a:schemeClr val="tx1"/>
                </a:solidFill>
              </a:rPr>
              <a:t> </a:t>
            </a:r>
            <a:endParaRPr lang="en-CA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894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085" y="197953"/>
            <a:ext cx="10971597" cy="712695"/>
          </a:xfrm>
        </p:spPr>
        <p:txBody>
          <a:bodyPr/>
          <a:lstStyle/>
          <a:p>
            <a:r>
              <a:rPr lang="en-CA" b="1" u="sng" dirty="0" smtClean="0"/>
              <a:t>Challenges to be Approved</a:t>
            </a:r>
            <a:endParaRPr lang="en-CA" b="1" u="sng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1648" y="910648"/>
            <a:ext cx="10826470" cy="5257800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CA" sz="2000" dirty="0" smtClean="0">
                <a:solidFill>
                  <a:schemeClr val="tx1"/>
                </a:solidFill>
              </a:rPr>
              <a:t>M of E continued to deny project reports (both Liberals &amp; NDP).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CA" sz="2000" dirty="0" smtClean="0">
                <a:solidFill>
                  <a:schemeClr val="tx1"/>
                </a:solidFill>
              </a:rPr>
              <a:t>M of E states priority to Seismic Mitigation of schools in the lower mainland and the island.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CA" sz="2000" dirty="0" smtClean="0">
                <a:solidFill>
                  <a:schemeClr val="tx1"/>
                </a:solidFill>
              </a:rPr>
              <a:t>M of E state their other priority are NEW builds and additions over replacement projects such as RMS, to reduce the reliance on portables in growing areas.</a:t>
            </a:r>
          </a:p>
          <a:p>
            <a:endParaRPr lang="en-CA" sz="2000" dirty="0" smtClean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CA" sz="2200" b="1" u="sng" dirty="0" smtClean="0">
                <a:solidFill>
                  <a:schemeClr val="tx1"/>
                </a:solidFill>
              </a:rPr>
              <a:t>Since 2007 School District 23 has received $131.26 million for 6 projects:</a:t>
            </a:r>
          </a:p>
          <a:p>
            <a:r>
              <a:rPr lang="en-CA" sz="2000" dirty="0" smtClean="0">
                <a:solidFill>
                  <a:schemeClr val="tx1"/>
                </a:solidFill>
              </a:rPr>
              <a:t>Mar Jok Elementary, Canyon Falls Middle School, Lake Country Middle School, Okanagan Mission School(addition), Chute Lake Elementary, and Mount Boucherie Secondary (addition).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CA" sz="2000" dirty="0" smtClean="0">
                <a:solidFill>
                  <a:schemeClr val="tx1"/>
                </a:solidFill>
              </a:rPr>
              <a:t>In the last 5 years (approx.) </a:t>
            </a:r>
            <a:r>
              <a:rPr lang="en-CA" sz="2000" dirty="0">
                <a:solidFill>
                  <a:schemeClr val="tx1"/>
                </a:solidFill>
              </a:rPr>
              <a:t>l</a:t>
            </a:r>
            <a:r>
              <a:rPr lang="en-CA" sz="2000" dirty="0" smtClean="0">
                <a:solidFill>
                  <a:schemeClr val="tx1"/>
                </a:solidFill>
              </a:rPr>
              <a:t>ess than 10% of the Capital Project Funds from M of E were allocated to School Districts outside the lower mainland or the island.</a:t>
            </a:r>
          </a:p>
          <a:p>
            <a:pPr algn="ctr"/>
            <a:r>
              <a:rPr lang="en-CA" sz="2000" b="1" i="1" u="sng" dirty="0" smtClean="0">
                <a:solidFill>
                  <a:schemeClr val="tx1"/>
                </a:solidFill>
              </a:rPr>
              <a:t>Within this 10% is Canyon Falls &amp; Lake Country Middle Schools were included.</a:t>
            </a:r>
            <a:endParaRPr lang="en-CA" sz="2000" dirty="0" smtClean="0">
              <a:solidFill>
                <a:schemeClr val="tx1"/>
              </a:solidFill>
            </a:endParaRPr>
          </a:p>
          <a:p>
            <a:endParaRPr lang="en-CA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732369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55494"/>
            <a:ext cx="10449954" cy="632012"/>
          </a:xfrm>
        </p:spPr>
        <p:txBody>
          <a:bodyPr>
            <a:normAutofit fontScale="90000"/>
          </a:bodyPr>
          <a:lstStyle/>
          <a:p>
            <a:r>
              <a:rPr lang="en-CA" b="1" u="sng" dirty="0" smtClean="0"/>
              <a:t>Other Challenges</a:t>
            </a:r>
            <a:endParaRPr lang="en-CA" b="1" u="sng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995082"/>
            <a:ext cx="10813024" cy="5432612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CA" sz="2000" dirty="0" smtClean="0">
                <a:solidFill>
                  <a:schemeClr val="tx1"/>
                </a:solidFill>
              </a:rPr>
              <a:t>Rutland area is growing at a steady pace – due to high density new builds (condos and townhomes), and affordability to live in Rutland. Which ultimately means more portables at RMS, unless RMS is replaced.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CA" sz="2000" dirty="0" smtClean="0">
                <a:solidFill>
                  <a:schemeClr val="tx1"/>
                </a:solidFill>
              </a:rPr>
              <a:t>Lack of land to build a NEW school.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CA" sz="2000" dirty="0" smtClean="0">
                <a:solidFill>
                  <a:schemeClr val="tx1"/>
                </a:solidFill>
              </a:rPr>
              <a:t>Difficult for the School District to plan what upkeep and maintenance needs to be completed when there is always a possibility to be replaced.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CA" sz="2000" dirty="0" smtClean="0">
                <a:solidFill>
                  <a:schemeClr val="tx1"/>
                </a:solidFill>
              </a:rPr>
              <a:t>RMS is not on the SD. 23 Capital Budget (2017-2022) for any major projects (this is currently under review).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CA" sz="2000" dirty="0" smtClean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CA" dirty="0" smtClean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389" y="4051572"/>
            <a:ext cx="5329644" cy="270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4748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2140" y="308345"/>
            <a:ext cx="1143000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u="sng" dirty="0" smtClean="0"/>
              <a:t>Other things to consider</a:t>
            </a:r>
            <a:endParaRPr lang="en-CA" sz="2400" b="1" u="sng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CA" sz="2000" dirty="0" smtClean="0"/>
              <a:t>An Ontario Parent Advocacy Group (grass roots, non-partisan)  – “Fix our Schools”  found in 2014 that Ontario Provincial Government only provided School Districts 1/10</a:t>
            </a:r>
            <a:r>
              <a:rPr lang="en-CA" sz="2000" baseline="30000" dirty="0" smtClean="0"/>
              <a:t>th</a:t>
            </a:r>
            <a:r>
              <a:rPr lang="en-CA" sz="2000" dirty="0" smtClean="0"/>
              <a:t> of the industry standards to maintain schools. </a:t>
            </a:r>
          </a:p>
          <a:p>
            <a:endParaRPr lang="en-CA" sz="20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CA" sz="2000" dirty="0" smtClean="0"/>
              <a:t>In 2014 Fix Our Schools started advocating in Ontario to improve these funds. They have managed to improve the funds school districts receive by </a:t>
            </a:r>
            <a:r>
              <a:rPr lang="en-CA" sz="2000" b="1" i="1" u="sng" dirty="0" smtClean="0"/>
              <a:t>10 times</a:t>
            </a:r>
            <a:r>
              <a:rPr lang="en-CA" sz="2000" dirty="0" smtClean="0"/>
              <a:t> (2014 $150 million, now $1.4billion). However, there is still a 15.9billion repair backlog currently in Ontario. </a:t>
            </a:r>
            <a:r>
              <a:rPr lang="en-CA" sz="2000" dirty="0">
                <a:hlinkClick r:id="rId2"/>
              </a:rPr>
              <a:t>http://fixourschools.ca/</a:t>
            </a:r>
            <a:r>
              <a:rPr lang="en-CA" sz="2000" dirty="0"/>
              <a:t> </a:t>
            </a:r>
          </a:p>
          <a:p>
            <a:endParaRPr lang="en-CA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CA" sz="2000" dirty="0" smtClean="0"/>
              <a:t>British Columbia is in a similar situation – many schools throughout the province have been “neglected” due to lack of funds the School Districts received by previous governments. Deferred maintenance has been a chronic issue over the last 15 years.</a:t>
            </a:r>
          </a:p>
          <a:p>
            <a:endParaRPr lang="en-CA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5494" y="4562442"/>
            <a:ext cx="2085189" cy="22318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382" y="4635796"/>
            <a:ext cx="2688368" cy="21026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60906" y="4388611"/>
            <a:ext cx="2102605" cy="25969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38908" y="4413298"/>
            <a:ext cx="2053651" cy="249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7914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467830" y="230729"/>
            <a:ext cx="11525695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b="1" u="sng" dirty="0" smtClean="0"/>
              <a:t>Legislative Assembly of British Columbia 3</a:t>
            </a:r>
            <a:r>
              <a:rPr lang="en-CA" sz="2400" b="1" u="sng" baseline="30000" dirty="0" smtClean="0"/>
              <a:t>rd</a:t>
            </a:r>
            <a:r>
              <a:rPr lang="en-CA" sz="2400" b="1" u="sng" dirty="0" smtClean="0"/>
              <a:t> Session of the 41</a:t>
            </a:r>
            <a:r>
              <a:rPr lang="en-CA" sz="2400" b="1" u="sng" baseline="30000" dirty="0" smtClean="0"/>
              <a:t>st</a:t>
            </a:r>
            <a:r>
              <a:rPr lang="en-CA" sz="2400" b="1" u="sng" dirty="0" smtClean="0"/>
              <a:t> Parliament</a:t>
            </a:r>
          </a:p>
          <a:p>
            <a:pPr algn="ctr"/>
            <a:r>
              <a:rPr lang="en-CA" sz="2400" b="1" u="sng" dirty="0" smtClean="0"/>
              <a:t>Select Standing Committee on Finances &amp; Government Services</a:t>
            </a:r>
            <a:endParaRPr lang="en-CA" sz="2400" u="sng" dirty="0" smtClean="0"/>
          </a:p>
          <a:p>
            <a:endParaRPr lang="en-CA" sz="20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CA" sz="2000" dirty="0" smtClean="0"/>
              <a:t>One </a:t>
            </a:r>
            <a:r>
              <a:rPr lang="en-CA" sz="2000" dirty="0"/>
              <a:t>of ten permanent all-party committees of the Legislative Assembly of </a:t>
            </a:r>
            <a:r>
              <a:rPr lang="en-CA" sz="2000" dirty="0" smtClean="0"/>
              <a:t>BC. </a:t>
            </a:r>
          </a:p>
          <a:p>
            <a:endParaRPr lang="en-CA" sz="20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CA" sz="2000" dirty="0" smtClean="0"/>
              <a:t>The </a:t>
            </a:r>
            <a:r>
              <a:rPr lang="en-CA" sz="2000" dirty="0"/>
              <a:t>Committee holds </a:t>
            </a:r>
            <a:r>
              <a:rPr lang="en-CA" sz="2000" b="1" dirty="0"/>
              <a:t>annual</a:t>
            </a:r>
            <a:r>
              <a:rPr lang="en-CA" sz="2000" dirty="0"/>
              <a:t> public consultations on the provincial budget. </a:t>
            </a:r>
          </a:p>
          <a:p>
            <a:endParaRPr lang="en-CA" sz="2000" b="1" u="sng" dirty="0" smtClean="0"/>
          </a:p>
          <a:p>
            <a:r>
              <a:rPr lang="en-CA" sz="2000" b="1" u="sng" dirty="0" smtClean="0"/>
              <a:t>Consultation for 2019 Budget occurred in Fall of 2018</a:t>
            </a:r>
            <a:endParaRPr lang="en-CA" sz="2000" dirty="0" smtClean="0"/>
          </a:p>
          <a:p>
            <a:endParaRPr lang="en-CA" sz="2000" b="1" u="sng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CA" sz="2000" dirty="0" smtClean="0"/>
              <a:t>Committee has </a:t>
            </a:r>
            <a:r>
              <a:rPr lang="en-CA" sz="2000" dirty="0"/>
              <a:t>r</a:t>
            </a:r>
            <a:r>
              <a:rPr lang="en-CA" sz="2000" dirty="0" smtClean="0"/>
              <a:t>ecommend an increase in capital funding to school districts to build NEW schools, maintain and upgrade existing facilities, conduct seismic upgrades, and add classroom space and playgrounds.</a:t>
            </a:r>
          </a:p>
          <a:p>
            <a:endParaRPr lang="en-CA" sz="2000" dirty="0" smtClean="0"/>
          </a:p>
          <a:p>
            <a:r>
              <a:rPr lang="en-CA" sz="2000" dirty="0" smtClean="0"/>
              <a:t>School Districts from Surrey, Peace River North, Coquitlam, Southeast Kootney, Mission, Vancouver, Richmond and Prince George participated in the consultation process. </a:t>
            </a:r>
          </a:p>
          <a:p>
            <a:endParaRPr lang="en-CA" sz="2000" dirty="0" smtClean="0"/>
          </a:p>
          <a:p>
            <a:pPr algn="ctr"/>
            <a:r>
              <a:rPr lang="en-CA" sz="2800" b="1" dirty="0" smtClean="0"/>
              <a:t>NO Okanagan School Districts were part of this process. </a:t>
            </a:r>
          </a:p>
          <a:p>
            <a:pPr algn="ctr"/>
            <a:r>
              <a:rPr lang="en-CA" sz="2800" b="1" dirty="0" smtClean="0"/>
              <a:t>WHY NOT?</a:t>
            </a:r>
          </a:p>
          <a:p>
            <a:endParaRPr lang="en-CA" sz="2800" b="1" u="sng" dirty="0"/>
          </a:p>
        </p:txBody>
      </p:sp>
    </p:spTree>
    <p:extLst>
      <p:ext uri="{BB962C8B-B14F-4D97-AF65-F5344CB8AC3E}">
        <p14:creationId xmlns:p14="http://schemas.microsoft.com/office/powerpoint/2010/main" val="4618985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3071" y="847165"/>
            <a:ext cx="1137621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3200" dirty="0" smtClean="0"/>
              <a:t>School District Trustees &amp; Staff Communication &amp; Input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3200" dirty="0"/>
          </a:p>
          <a:p>
            <a:endParaRPr lang="en-CA" sz="3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3200" dirty="0" smtClean="0"/>
              <a:t>Questions from Parents.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3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3200" dirty="0" smtClean="0"/>
              <a:t>Going forward what else can we do? </a:t>
            </a:r>
            <a:endParaRPr lang="en-CA" sz="3200" dirty="0"/>
          </a:p>
        </p:txBody>
      </p:sp>
    </p:spTree>
    <p:extLst>
      <p:ext uri="{BB962C8B-B14F-4D97-AF65-F5344CB8AC3E}">
        <p14:creationId xmlns:p14="http://schemas.microsoft.com/office/powerpoint/2010/main" val="3999687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6687" y="552894"/>
            <a:ext cx="1102596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3200" dirty="0"/>
              <a:t>Schools that are well maintained, safe, inclusive, healthy and support the delivery of education need to be valued as a key infrastructure by the Municipal, Provincial and Federal Governments. </a:t>
            </a:r>
            <a:endParaRPr lang="en-CA" sz="3200" dirty="0" smtClean="0"/>
          </a:p>
          <a:p>
            <a:endParaRPr lang="en-CA" sz="3200" dirty="0" smtClean="0"/>
          </a:p>
          <a:p>
            <a:pPr algn="ctr"/>
            <a:r>
              <a:rPr lang="en-CA" sz="3200" dirty="0" smtClean="0"/>
              <a:t>It’s </a:t>
            </a:r>
            <a:r>
              <a:rPr lang="en-CA" sz="3200" dirty="0"/>
              <a:t>about doing the right thing.</a:t>
            </a:r>
          </a:p>
        </p:txBody>
      </p:sp>
    </p:spTree>
    <p:extLst>
      <p:ext uri="{BB962C8B-B14F-4D97-AF65-F5344CB8AC3E}">
        <p14:creationId xmlns:p14="http://schemas.microsoft.com/office/powerpoint/2010/main" val="4268886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1628" y="723015"/>
            <a:ext cx="1124924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u="sng" dirty="0" smtClean="0"/>
              <a:t>Welcome</a:t>
            </a:r>
          </a:p>
          <a:p>
            <a:r>
              <a:rPr lang="en-CA" sz="2800" dirty="0" smtClean="0"/>
              <a:t>Introductions </a:t>
            </a:r>
            <a:r>
              <a:rPr lang="en-CA" sz="2800" dirty="0" smtClean="0"/>
              <a:t>of </a:t>
            </a:r>
            <a:r>
              <a:rPr lang="en-CA" sz="2800" dirty="0" smtClean="0"/>
              <a:t>Guests</a:t>
            </a:r>
          </a:p>
          <a:p>
            <a:endParaRPr lang="en-CA" sz="2800" dirty="0" smtClean="0"/>
          </a:p>
          <a:p>
            <a:r>
              <a:rPr lang="en-CA" sz="2800" u="sng" dirty="0" smtClean="0"/>
              <a:t>School District 23 Trustees</a:t>
            </a:r>
            <a:r>
              <a:rPr lang="en-CA" sz="2800" dirty="0" smtClean="0"/>
              <a:t> </a:t>
            </a:r>
          </a:p>
          <a:p>
            <a:r>
              <a:rPr lang="en-CA" sz="2800" dirty="0" err="1" smtClean="0"/>
              <a:t>Moyra</a:t>
            </a:r>
            <a:r>
              <a:rPr lang="en-CA" sz="2800" dirty="0" smtClean="0"/>
              <a:t> Baxter, </a:t>
            </a:r>
            <a:r>
              <a:rPr lang="en-CA" sz="2800" dirty="0" err="1" smtClean="0"/>
              <a:t>Rolli</a:t>
            </a:r>
            <a:r>
              <a:rPr lang="en-CA" sz="2800" dirty="0" smtClean="0"/>
              <a:t> </a:t>
            </a:r>
            <a:r>
              <a:rPr lang="en-CA" sz="2800" dirty="0" err="1" smtClean="0"/>
              <a:t>Cacchioni</a:t>
            </a:r>
            <a:r>
              <a:rPr lang="en-CA" sz="2800" dirty="0" smtClean="0"/>
              <a:t>, Norah Bowman, &amp; Julia Fraser</a:t>
            </a:r>
          </a:p>
          <a:p>
            <a:endParaRPr lang="en-CA" sz="2800" dirty="0" smtClean="0"/>
          </a:p>
          <a:p>
            <a:r>
              <a:rPr lang="en-CA" sz="2800" u="sng" dirty="0" smtClean="0"/>
              <a:t>School District 23 Staff: </a:t>
            </a:r>
            <a:endParaRPr lang="en-CA" sz="2800" dirty="0"/>
          </a:p>
          <a:p>
            <a:r>
              <a:rPr lang="en-CA" sz="2800" dirty="0" smtClean="0"/>
              <a:t>Mitch </a:t>
            </a:r>
            <a:r>
              <a:rPr lang="en-CA" sz="2800" dirty="0" err="1" smtClean="0"/>
              <a:t>Vanaller</a:t>
            </a:r>
            <a:r>
              <a:rPr lang="en-CA" sz="2800" dirty="0" smtClean="0"/>
              <a:t>, Eileen </a:t>
            </a:r>
            <a:r>
              <a:rPr lang="en-CA" sz="2800" dirty="0" err="1" smtClean="0"/>
              <a:t>Sadlowski</a:t>
            </a:r>
            <a:r>
              <a:rPr lang="en-CA" sz="2800" dirty="0" smtClean="0"/>
              <a:t>, Jon </a:t>
            </a:r>
            <a:r>
              <a:rPr lang="en-CA" sz="2800" dirty="0" err="1" smtClean="0"/>
              <a:t>Rever</a:t>
            </a:r>
            <a:endParaRPr lang="en-CA" sz="2800" dirty="0" smtClean="0"/>
          </a:p>
          <a:p>
            <a:endParaRPr lang="en-CA" sz="2800" dirty="0"/>
          </a:p>
          <a:p>
            <a:r>
              <a:rPr lang="en-CA" sz="2800" u="sng" dirty="0" smtClean="0"/>
              <a:t>Agricultural Land Commission Committee Member</a:t>
            </a:r>
            <a:r>
              <a:rPr lang="en-CA" sz="2800" dirty="0" smtClean="0"/>
              <a:t>:</a:t>
            </a:r>
          </a:p>
          <a:p>
            <a:r>
              <a:rPr lang="en-CA" sz="2800" dirty="0" smtClean="0"/>
              <a:t>Gerry Zimmermann</a:t>
            </a:r>
            <a:endParaRPr lang="en-CA" sz="2800" dirty="0" smtClean="0"/>
          </a:p>
        </p:txBody>
      </p:sp>
    </p:spTree>
    <p:extLst>
      <p:ext uri="{BB962C8B-B14F-4D97-AF65-F5344CB8AC3E}">
        <p14:creationId xmlns:p14="http://schemas.microsoft.com/office/powerpoint/2010/main" val="180721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7321" y="563526"/>
            <a:ext cx="1094090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3200" b="1" u="sng" dirty="0"/>
              <a:t>Purpose:</a:t>
            </a:r>
            <a:r>
              <a:rPr lang="en-CA" sz="3200" dirty="0"/>
              <a:t> </a:t>
            </a:r>
          </a:p>
          <a:p>
            <a:endParaRPr lang="en-CA" sz="32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CA" sz="3200" dirty="0"/>
              <a:t>Discuss RMS current situation &amp; future.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CA" sz="3200" dirty="0"/>
              <a:t>Communicate any further correspondence from the Ministry of Education.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CA" sz="3200" dirty="0"/>
              <a:t>Allow for parents to ask questions.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CA" sz="3200" dirty="0"/>
              <a:t>Discuss further strategies to lobby the government.</a:t>
            </a:r>
            <a:endParaRPr lang="en-CA" sz="3200" dirty="0"/>
          </a:p>
        </p:txBody>
      </p:sp>
    </p:spTree>
    <p:extLst>
      <p:ext uri="{BB962C8B-B14F-4D97-AF65-F5344CB8AC3E}">
        <p14:creationId xmlns:p14="http://schemas.microsoft.com/office/powerpoint/2010/main" val="4024702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4487332"/>
            <a:ext cx="10705447" cy="1507067"/>
          </a:xfrm>
        </p:spPr>
        <p:txBody>
          <a:bodyPr/>
          <a:lstStyle/>
          <a:p>
            <a:pPr algn="ctr"/>
            <a:r>
              <a:rPr lang="en-CA" i="1" dirty="0" smtClean="0"/>
              <a:t>“Where everybody is a somebody”</a:t>
            </a:r>
            <a:endParaRPr lang="en-CA" i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4212" y="658906"/>
            <a:ext cx="5205600" cy="30390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376" y="658906"/>
            <a:ext cx="4881283" cy="303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86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833" y="158033"/>
            <a:ext cx="11355571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b="1" u="sng" dirty="0" smtClean="0"/>
              <a:t>History of Rutland Middle School</a:t>
            </a:r>
            <a:endParaRPr lang="en-CA" sz="2000" dirty="0" smtClean="0"/>
          </a:p>
          <a:p>
            <a:endParaRPr lang="en-CA" sz="2000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 smtClean="0"/>
              <a:t>Originally constructed in 1948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 smtClean="0"/>
              <a:t>Opened in 1949 as Rutland High School (Grades 7 -12).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 smtClean="0"/>
              <a:t>1972 Rutland High School became Rutland Junior Secondary School (Grade 8-10)</a:t>
            </a:r>
          </a:p>
          <a:p>
            <a:r>
              <a:rPr lang="en-CA" sz="2000" dirty="0" smtClean="0"/>
              <a:t>     because Rutland Senior </a:t>
            </a:r>
            <a:r>
              <a:rPr lang="en-CA" sz="2000" dirty="0"/>
              <a:t>Secondary School opened</a:t>
            </a:r>
            <a:r>
              <a:rPr lang="en-CA" sz="2000" dirty="0" smtClean="0"/>
              <a:t>.</a:t>
            </a:r>
          </a:p>
          <a:p>
            <a:endParaRPr lang="en-CA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 smtClean="0"/>
              <a:t>1993 Rutland Junior became Rutland Middle </a:t>
            </a:r>
            <a:r>
              <a:rPr lang="en-CA" sz="2000" dirty="0"/>
              <a:t>S</a:t>
            </a:r>
            <a:r>
              <a:rPr lang="en-CA" sz="2000" dirty="0" smtClean="0"/>
              <a:t>chool (grade 7-9).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 smtClean="0"/>
              <a:t>2016 Rutland Middle School shifted to Grade 6-8.</a:t>
            </a:r>
          </a:p>
          <a:p>
            <a:endParaRPr lang="en-CA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 smtClean="0"/>
              <a:t>Several generations of Rutland area families have attended this school since 1949.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2000" dirty="0" smtClean="0"/>
          </a:p>
        </p:txBody>
      </p:sp>
      <p:pic>
        <p:nvPicPr>
          <p:cNvPr id="3" name="Content Placeholder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085" y="4093535"/>
            <a:ext cx="5528930" cy="262859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581015" y="6145045"/>
            <a:ext cx="4242389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050" dirty="0"/>
              <a:t>1952 – Rutland High School – BC Archives</a:t>
            </a:r>
          </a:p>
          <a:p>
            <a:r>
              <a:rPr lang="en-CA" sz="1050" dirty="0">
                <a:hlinkClick r:id="rId3"/>
              </a:rPr>
              <a:t>https://search-bcarchives.royalbcmuseum.bc.ca/rutland-high-school-2</a:t>
            </a:r>
            <a:r>
              <a:rPr lang="en-CA" sz="10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879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55" y="265814"/>
            <a:ext cx="5788074" cy="35512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0755" y="3896832"/>
            <a:ext cx="55787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200" dirty="0" smtClean="0"/>
              <a:t>1952 </a:t>
            </a:r>
            <a:r>
              <a:rPr lang="en-CA" sz="1200" dirty="0"/>
              <a:t>– Rutland High School – BC </a:t>
            </a:r>
            <a:r>
              <a:rPr lang="en-CA" sz="1200" dirty="0" smtClean="0"/>
              <a:t>Archives</a:t>
            </a:r>
          </a:p>
          <a:p>
            <a:r>
              <a:rPr lang="en-CA" sz="1200" dirty="0"/>
              <a:t> </a:t>
            </a:r>
            <a:r>
              <a:rPr lang="en-CA" sz="1200" dirty="0">
                <a:hlinkClick r:id="rId3"/>
              </a:rPr>
              <a:t>https://</a:t>
            </a:r>
            <a:r>
              <a:rPr lang="en-CA" sz="1200" dirty="0" smtClean="0">
                <a:hlinkClick r:id="rId3"/>
              </a:rPr>
              <a:t>search-bcarchives.royalbcmuseum.bc.ca/rutland-high-school-3</a:t>
            </a:r>
            <a:r>
              <a:rPr lang="en-CA" sz="1200" dirty="0" smtClean="0"/>
              <a:t> </a:t>
            </a:r>
            <a:endParaRPr lang="en-CA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378" y="2466753"/>
            <a:ext cx="5913148" cy="36833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80378" y="6195166"/>
            <a:ext cx="56473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200" dirty="0"/>
              <a:t>1952 – Rutland High School – BC Archives</a:t>
            </a:r>
          </a:p>
          <a:p>
            <a:r>
              <a:rPr lang="en-CA" sz="1200" dirty="0">
                <a:hlinkClick r:id="rId5"/>
              </a:rPr>
              <a:t>https://</a:t>
            </a:r>
            <a:r>
              <a:rPr lang="en-CA" sz="1200" dirty="0" smtClean="0">
                <a:hlinkClick r:id="rId5"/>
              </a:rPr>
              <a:t>search-bcarchives.royalbcmuseum.bc.ca/rutland-high-school-4</a:t>
            </a:r>
            <a:r>
              <a:rPr lang="en-CA" sz="1200" dirty="0" smtClean="0"/>
              <a:t> </a:t>
            </a:r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192243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37" y="318352"/>
            <a:ext cx="5730274" cy="33286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3612" y="3732028"/>
            <a:ext cx="5730274" cy="471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/>
              <a:t>1</a:t>
            </a:r>
            <a:r>
              <a:rPr lang="en-CA" sz="1200" dirty="0" smtClean="0"/>
              <a:t>952</a:t>
            </a:r>
            <a:r>
              <a:rPr lang="en-CA" sz="1200" dirty="0"/>
              <a:t>– Rutland High School – BC </a:t>
            </a:r>
            <a:r>
              <a:rPr lang="en-CA" sz="1200" dirty="0" smtClean="0"/>
              <a:t>Archives</a:t>
            </a:r>
          </a:p>
          <a:p>
            <a:r>
              <a:rPr lang="en-CA" sz="1200" dirty="0" smtClean="0"/>
              <a:t>https</a:t>
            </a:r>
            <a:r>
              <a:rPr lang="en-CA" sz="1200" dirty="0"/>
              <a:t>://search-bcarchives.royalbcmuseum.bc.ca/rutland-high-school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372" y="1041991"/>
            <a:ext cx="5603358" cy="395968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973886" y="5125469"/>
            <a:ext cx="60302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/>
              <a:t>1957 </a:t>
            </a:r>
          </a:p>
          <a:p>
            <a:r>
              <a:rPr lang="en-CA" dirty="0" smtClean="0"/>
              <a:t>Jody </a:t>
            </a:r>
            <a:r>
              <a:rPr lang="en-CA" dirty="0"/>
              <a:t>Dais Grandparents on their Wedding day. </a:t>
            </a:r>
            <a:endParaRPr lang="en-CA" dirty="0" smtClean="0"/>
          </a:p>
          <a:p>
            <a:r>
              <a:rPr lang="en-CA" dirty="0" smtClean="0"/>
              <a:t>In </a:t>
            </a:r>
            <a:r>
              <a:rPr lang="en-CA" dirty="0"/>
              <a:t>the background Rutland High School. </a:t>
            </a:r>
          </a:p>
          <a:p>
            <a:r>
              <a:rPr lang="en-CA" dirty="0"/>
              <a:t>Their Great Grand Children attend RMS today.</a:t>
            </a:r>
          </a:p>
        </p:txBody>
      </p:sp>
    </p:spTree>
    <p:extLst>
      <p:ext uri="{BB962C8B-B14F-4D97-AF65-F5344CB8AC3E}">
        <p14:creationId xmlns:p14="http://schemas.microsoft.com/office/powerpoint/2010/main" val="161076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78" y="1036296"/>
            <a:ext cx="4891039" cy="32802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044" y="1036296"/>
            <a:ext cx="6177473" cy="32802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4679" y="389965"/>
            <a:ext cx="9529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 smtClean="0"/>
              <a:t>RMS today 2019 – 70 years old</a:t>
            </a:r>
            <a:endParaRPr lang="en-CA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4316506"/>
            <a:ext cx="106500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 smtClean="0"/>
              <a:t>5 Additions since 1949 - wood/metal shop most recent (late 80’s)</a:t>
            </a:r>
          </a:p>
          <a:p>
            <a:endParaRPr lang="en-CA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 smtClean="0"/>
              <a:t>Currently has 560 students.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 smtClean="0"/>
              <a:t>10 portable Classrooms to help accommodate 40-50% of students.</a:t>
            </a:r>
          </a:p>
        </p:txBody>
      </p:sp>
    </p:spTree>
    <p:extLst>
      <p:ext uri="{BB962C8B-B14F-4D97-AF65-F5344CB8AC3E}">
        <p14:creationId xmlns:p14="http://schemas.microsoft.com/office/powerpoint/2010/main" val="13670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548" y="165429"/>
            <a:ext cx="11095410" cy="658907"/>
          </a:xfrm>
        </p:spPr>
        <p:txBody>
          <a:bodyPr>
            <a:normAutofit/>
          </a:bodyPr>
          <a:lstStyle/>
          <a:p>
            <a:r>
              <a:rPr lang="en-CA" sz="2800" b="1" u="sng" dirty="0" smtClean="0"/>
              <a:t>School District 23 &amp; Board Efforts </a:t>
            </a:r>
            <a:endParaRPr lang="en-CA" sz="2800" b="1" u="sng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8548" y="941297"/>
            <a:ext cx="10745005" cy="3386154"/>
          </a:xfrm>
        </p:spPr>
        <p:txBody>
          <a:bodyPr>
            <a:normAutofit fontScale="85000" lnSpcReduction="10000"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CA" sz="3100" dirty="0" smtClean="0">
                <a:solidFill>
                  <a:schemeClr val="tx1"/>
                </a:solidFill>
              </a:rPr>
              <a:t>School District 23 Number 1 priority to be replaced since 2009.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CA" sz="3100" u="sng" dirty="0" smtClean="0">
                <a:solidFill>
                  <a:schemeClr val="tx1"/>
                </a:solidFill>
              </a:rPr>
              <a:t>7 Project Identification Reports </a:t>
            </a:r>
            <a:r>
              <a:rPr lang="en-CA" sz="3100" dirty="0" smtClean="0">
                <a:solidFill>
                  <a:schemeClr val="tx1"/>
                </a:solidFill>
              </a:rPr>
              <a:t>have been submitted since 2009.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CA" sz="3100" dirty="0">
                <a:solidFill>
                  <a:schemeClr val="tx1"/>
                </a:solidFill>
              </a:rPr>
              <a:t>Multiple tours have been given to several Ministers of Education in the last 10 years, as well as the current Liberal Leader</a:t>
            </a:r>
            <a:r>
              <a:rPr lang="en-CA" sz="3100" dirty="0" smtClean="0">
                <a:solidFill>
                  <a:schemeClr val="tx1"/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CA" sz="3100" dirty="0" smtClean="0">
                <a:solidFill>
                  <a:schemeClr val="tx1"/>
                </a:solidFill>
              </a:rPr>
              <a:t>Multiple Letters advocating for RMS to be replaced have been sent from SD. 23 Trustees to the M of E.</a:t>
            </a:r>
            <a:endParaRPr lang="en-CA" dirty="0" smtClean="0"/>
          </a:p>
          <a:p>
            <a:endParaRPr lang="en-CA" dirty="0"/>
          </a:p>
          <a:p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2501" y="3125974"/>
            <a:ext cx="2796363" cy="39446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373" y="3700132"/>
            <a:ext cx="5018566" cy="279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69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400666DEFAEE649A90EEE364DF1A307" ma:contentTypeVersion="1" ma:contentTypeDescription="Create a new document." ma:contentTypeScope="" ma:versionID="44e49353cf64a077b189f8945d297cf9">
  <xsd:schema xmlns:xsd="http://www.w3.org/2001/XMLSchema" xmlns:xs="http://www.w3.org/2001/XMLSchema" xmlns:p="http://schemas.microsoft.com/office/2006/metadata/properties" xmlns:ns2="acbf62f6-9f6e-4e18-a3a6-050d3cfb6252" targetNamespace="http://schemas.microsoft.com/office/2006/metadata/properties" ma:root="true" ma:fieldsID="f98c931dbccb0648e9cbdeed84ba9e65" ns2:_="">
    <xsd:import namespace="acbf62f6-9f6e-4e18-a3a6-050d3cfb6252"/>
    <xsd:element name="properties">
      <xsd:complexType>
        <xsd:sequence>
          <xsd:element name="documentManagement">
            <xsd:complexType>
              <xsd:all>
                <xsd:element ref="ns2:SlSyncSrc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bf62f6-9f6e-4e18-a3a6-050d3cfb6252" elementFormDefault="qualified">
    <xsd:import namespace="http://schemas.microsoft.com/office/2006/documentManagement/types"/>
    <xsd:import namespace="http://schemas.microsoft.com/office/infopath/2007/PartnerControls"/>
    <xsd:element name="SlSyncSrcID" ma:index="8" nillable="true" ma:displayName="Sync Source Item ID" ma:description="An identifier representing the source list and item this item is synced with" ma:hidden="true" ma:internalName="SlSyncSrcID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lSyncSrcID xmlns="acbf62f6-9f6e-4e18-a3a6-050d3cfb6252" xsi:nil="true"/>
  </documentManagement>
</p:properties>
</file>

<file path=customXml/itemProps1.xml><?xml version="1.0" encoding="utf-8"?>
<ds:datastoreItem xmlns:ds="http://schemas.openxmlformats.org/officeDocument/2006/customXml" ds:itemID="{5E46C371-B4B8-4DF4-BE85-FEB1D9D135D9}"/>
</file>

<file path=customXml/itemProps2.xml><?xml version="1.0" encoding="utf-8"?>
<ds:datastoreItem xmlns:ds="http://schemas.openxmlformats.org/officeDocument/2006/customXml" ds:itemID="{476F4D59-956B-4CD6-B93F-B68DCAEC1530}"/>
</file>

<file path=customXml/itemProps3.xml><?xml version="1.0" encoding="utf-8"?>
<ds:datastoreItem xmlns:ds="http://schemas.openxmlformats.org/officeDocument/2006/customXml" ds:itemID="{A64A85CA-9681-4B64-AAC4-08BBE5855D7B}"/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1762</TotalTime>
  <Words>904</Words>
  <Application>Microsoft Office PowerPoint</Application>
  <PresentationFormat>Widescreen</PresentationFormat>
  <Paragraphs>110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Century Gothic</vt:lpstr>
      <vt:lpstr>Wingdings</vt:lpstr>
      <vt:lpstr>Wingdings 3</vt:lpstr>
      <vt:lpstr>Slice</vt:lpstr>
      <vt:lpstr>Rutland middle School (RMS) FUTURE</vt:lpstr>
      <vt:lpstr>PowerPoint Presentation</vt:lpstr>
      <vt:lpstr>PowerPoint Presentation</vt:lpstr>
      <vt:lpstr>“Where everybody is a somebody”</vt:lpstr>
      <vt:lpstr>PowerPoint Presentation</vt:lpstr>
      <vt:lpstr>PowerPoint Presentation</vt:lpstr>
      <vt:lpstr>PowerPoint Presentation</vt:lpstr>
      <vt:lpstr>PowerPoint Presentation</vt:lpstr>
      <vt:lpstr>School District 23 &amp; Board Efforts </vt:lpstr>
      <vt:lpstr>RMS PAC involvement</vt:lpstr>
      <vt:lpstr>Challenges to be Approved</vt:lpstr>
      <vt:lpstr>Other Challenges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Rutland middle School (RMS) FUTURE</dc:title>
  <dc:creator>Marie Howell</dc:creator>
  <cp:lastModifiedBy>Marie Howell</cp:lastModifiedBy>
  <cp:revision>41</cp:revision>
  <dcterms:created xsi:type="dcterms:W3CDTF">2019-02-15T23:09:05Z</dcterms:created>
  <dcterms:modified xsi:type="dcterms:W3CDTF">2019-02-20T01:32:14Z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0x0101001400666DEFAEE649A90EEE364DF1A307</vt:lpwstr>
  </property>
</Properties>
</file>